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67" r:id="rId4"/>
    <p:sldId id="271" r:id="rId5"/>
    <p:sldId id="257" r:id="rId6"/>
    <p:sldId id="268" r:id="rId7"/>
    <p:sldId id="258" r:id="rId8"/>
    <p:sldId id="269" r:id="rId9"/>
    <p:sldId id="259" r:id="rId10"/>
    <p:sldId id="270" r:id="rId11"/>
    <p:sldId id="260" r:id="rId12"/>
    <p:sldId id="261" r:id="rId13"/>
    <p:sldId id="262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1A7C3B-A267-BD4B-A24B-4308C7AA219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E1F2B2-18F2-0B4D-8C32-320192A3BF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7C3B-A267-BD4B-A24B-4308C7AA219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F2B2-18F2-0B4D-8C32-320192A3BF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7C3B-A267-BD4B-A24B-4308C7AA219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F2B2-18F2-0B4D-8C32-320192A3BF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7C3B-A267-BD4B-A24B-4308C7AA219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F2B2-18F2-0B4D-8C32-320192A3BF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7C3B-A267-BD4B-A24B-4308C7AA219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F2B2-18F2-0B4D-8C32-320192A3BF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7C3B-A267-BD4B-A24B-4308C7AA219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F2B2-18F2-0B4D-8C32-320192A3BF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7C3B-A267-BD4B-A24B-4308C7AA219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F2B2-18F2-0B4D-8C32-320192A3BFE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7C3B-A267-BD4B-A24B-4308C7AA219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F2B2-18F2-0B4D-8C32-320192A3BFE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7C3B-A267-BD4B-A24B-4308C7AA219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F2B2-18F2-0B4D-8C32-320192A3BF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91A7C3B-A267-BD4B-A24B-4308C7AA219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F2B2-18F2-0B4D-8C32-320192A3BFE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1A7C3B-A267-BD4B-A24B-4308C7AA219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E1F2B2-18F2-0B4D-8C32-320192A3BFE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891A7C3B-A267-BD4B-A24B-4308C7AA2197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0E1F2B2-18F2-0B4D-8C32-320192A3BF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Ashley Clack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99" y="3613666"/>
            <a:ext cx="4009885" cy="2658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0211" y="6272394"/>
            <a:ext cx="2645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‪</a:t>
            </a:r>
            <a:r>
              <a:rPr lang="en-US" dirty="0" err="1" smtClean="0"/>
              <a:t>www.collegegrad.com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2DA2BF"/>
              </a:buClr>
            </a:pPr>
            <a:r>
              <a:rPr lang="en-US" dirty="0" smtClean="0">
                <a:solidFill>
                  <a:prstClr val="black"/>
                </a:solidFill>
              </a:rPr>
              <a:t>Engage</a:t>
            </a:r>
          </a:p>
          <a:p>
            <a:pPr lvl="1">
              <a:buClr>
                <a:srgbClr val="2DA2BF"/>
              </a:buClr>
            </a:pPr>
            <a:r>
              <a:rPr lang="en-US" dirty="0" smtClean="0">
                <a:solidFill>
                  <a:prstClr val="black"/>
                </a:solidFill>
              </a:rPr>
              <a:t>Begin with light conversation</a:t>
            </a:r>
          </a:p>
          <a:p>
            <a:pPr lvl="1">
              <a:buClr>
                <a:srgbClr val="2DA2BF"/>
              </a:buClr>
            </a:pPr>
            <a:r>
              <a:rPr lang="en-US" dirty="0" smtClean="0">
                <a:solidFill>
                  <a:prstClr val="black"/>
                </a:solidFill>
              </a:rPr>
              <a:t>Discuss the interview process </a:t>
            </a:r>
            <a:r>
              <a:rPr lang="en-US" dirty="0" smtClean="0"/>
              <a:t>(Florida International University, 2012). 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Begin an Interview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373" y="3428999"/>
            <a:ext cx="4211820" cy="2802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0808" y="6231774"/>
            <a:ext cx="2959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‪</a:t>
            </a:r>
            <a:r>
              <a:rPr lang="en-US" dirty="0" err="1" smtClean="0"/>
              <a:t>www.navigaservices.com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5838"/>
            <a:ext cx="8229600" cy="4525963"/>
          </a:xfrm>
        </p:spPr>
        <p:txBody>
          <a:bodyPr/>
          <a:lstStyle/>
          <a:p>
            <a:r>
              <a:rPr lang="en-US" dirty="0" smtClean="0"/>
              <a:t>Summarize accomplishments of the session</a:t>
            </a:r>
          </a:p>
          <a:p>
            <a:r>
              <a:rPr lang="en-US" dirty="0" smtClean="0"/>
              <a:t>Summarize what is to be accomplished in future sessions </a:t>
            </a:r>
          </a:p>
          <a:p>
            <a:r>
              <a:rPr lang="en-US" dirty="0" smtClean="0"/>
              <a:t>Show appreciation for their time</a:t>
            </a:r>
          </a:p>
          <a:p>
            <a:r>
              <a:rPr lang="en-US" dirty="0" smtClean="0"/>
              <a:t>Set the date and time for the following interview, if applicable (Florida International University, 2012).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End an Interview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784" y="4450977"/>
            <a:ext cx="3097192" cy="20535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87784" y="6488668"/>
            <a:ext cx="3316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‪</a:t>
            </a:r>
            <a:r>
              <a:rPr lang="en-US" dirty="0" err="1" smtClean="0"/>
              <a:t>www.careersolutionsco.com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Cater questions to the final goal of the interview (Florida International University, 2012). </a:t>
            </a:r>
          </a:p>
          <a:p>
            <a:r>
              <a:rPr lang="en-US" dirty="0" smtClean="0"/>
              <a:t>Ask follow-up questions in response to interesting or relevant responses (Driscoll &amp; </a:t>
            </a:r>
            <a:r>
              <a:rPr lang="en-US" dirty="0" err="1" smtClean="0"/>
              <a:t>Brizee</a:t>
            </a:r>
            <a:r>
              <a:rPr lang="en-US" dirty="0" smtClean="0"/>
              <a:t>, 2010)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Ask Questions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286" y="3836856"/>
            <a:ext cx="3397681" cy="25397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87042" y="6376623"/>
            <a:ext cx="2030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‪www.123rf.com 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rigidly stick to interview questions </a:t>
            </a:r>
          </a:p>
          <a:p>
            <a:r>
              <a:rPr lang="en-US" dirty="0" smtClean="0"/>
              <a:t>Do not press an issue about which the interviewee does not wish to speak (Driscoll &amp; </a:t>
            </a:r>
            <a:r>
              <a:rPr lang="en-US" dirty="0" err="1" smtClean="0"/>
              <a:t>Brizee</a:t>
            </a:r>
            <a:r>
              <a:rPr lang="en-US" dirty="0" smtClean="0"/>
              <a:t>, 2010)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Not to Ask 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609" y="3109807"/>
            <a:ext cx="4366775" cy="2897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4496" y="6007291"/>
            <a:ext cx="212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‪</a:t>
            </a:r>
            <a:r>
              <a:rPr lang="en-US" dirty="0" err="1" smtClean="0"/>
              <a:t>www.mpiweb.org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for recovery of deficiencies in the preceding interview </a:t>
            </a:r>
          </a:p>
          <a:p>
            <a:r>
              <a:rPr lang="en-US" dirty="0" smtClean="0"/>
              <a:t>Is said to be the most important part of interviews (Ross &amp; </a:t>
            </a:r>
            <a:r>
              <a:rPr lang="en-US" dirty="0" err="1" smtClean="0"/>
              <a:t>Nilsen</a:t>
            </a:r>
            <a:r>
              <a:rPr lang="en-US" dirty="0" smtClean="0"/>
              <a:t>, 2000).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Follow-Up Questions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498" y="3454170"/>
            <a:ext cx="3519301" cy="28154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67498" y="6269611"/>
            <a:ext cx="3711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‪</a:t>
            </a:r>
            <a:r>
              <a:rPr lang="en-US" dirty="0" err="1" smtClean="0"/>
              <a:t>careercenterpeers.typepad.com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Cohen, R. J., </a:t>
            </a:r>
            <a:r>
              <a:rPr lang="en-US" dirty="0" err="1" smtClean="0"/>
              <a:t>Sturman</a:t>
            </a:r>
            <a:r>
              <a:rPr lang="en-US" dirty="0" smtClean="0"/>
              <a:t>, E. D., &amp; </a:t>
            </a:r>
            <a:r>
              <a:rPr lang="en-US" dirty="0" err="1" smtClean="0"/>
              <a:t>Swerdlik</a:t>
            </a:r>
            <a:r>
              <a:rPr lang="en-US" dirty="0" smtClean="0"/>
              <a:t>, M. E. (2013). </a:t>
            </a:r>
            <a:r>
              <a:rPr lang="en-US" i="1" dirty="0" smtClean="0"/>
              <a:t>Psychological testing and assessment: An introduction to tests and measurement</a:t>
            </a:r>
            <a:r>
              <a:rPr lang="en-US" dirty="0" smtClean="0"/>
              <a:t> (8th ed.). Boston, MA: McGraw-Hill.</a:t>
            </a:r>
          </a:p>
          <a:p>
            <a:pPr>
              <a:buNone/>
            </a:pPr>
            <a:r>
              <a:rPr lang="en-US" dirty="0" smtClean="0"/>
              <a:t>Driscoll, D. L. &amp; </a:t>
            </a:r>
            <a:r>
              <a:rPr lang="en-US" dirty="0" err="1" smtClean="0"/>
              <a:t>Brizee</a:t>
            </a:r>
            <a:r>
              <a:rPr lang="en-US" dirty="0" smtClean="0"/>
              <a:t>, A. (2010). </a:t>
            </a:r>
            <a:r>
              <a:rPr lang="en-US" i="1" dirty="0" smtClean="0"/>
              <a:t>Interviewing</a:t>
            </a:r>
            <a:r>
              <a:rPr lang="en-US" dirty="0" smtClean="0"/>
              <a:t>. Retrieved from https://owl.english.purdue.edu/owl/resource/559/04/ </a:t>
            </a:r>
          </a:p>
          <a:p>
            <a:pPr>
              <a:buNone/>
            </a:pPr>
            <a:r>
              <a:rPr lang="en-US" dirty="0" smtClean="0"/>
              <a:t>Florida International University. (2012). </a:t>
            </a:r>
            <a:r>
              <a:rPr lang="en-US" i="1" dirty="0" smtClean="0"/>
              <a:t>Introduction to Interviewing: Participant Guide</a:t>
            </a:r>
            <a:r>
              <a:rPr lang="en-US" dirty="0" smtClean="0"/>
              <a:t>. Retrieved from http://centerforchildwelfare.fmhi.usf.edu/preservice/participantguides/Intro%20to%20Interviewing%20Participant%20Guide.pdf</a:t>
            </a:r>
          </a:p>
          <a:p>
            <a:pPr>
              <a:buNone/>
            </a:pPr>
            <a:r>
              <a:rPr lang="en-US" dirty="0" smtClean="0"/>
              <a:t>Ross, C. S., &amp; </a:t>
            </a:r>
            <a:r>
              <a:rPr lang="en-US" dirty="0" err="1" smtClean="0"/>
              <a:t>Nilsen</a:t>
            </a:r>
            <a:r>
              <a:rPr lang="en-US" dirty="0" smtClean="0"/>
              <a:t>, K. (2000). Has the internet changed anything in reference? </a:t>
            </a:r>
            <a:r>
              <a:rPr lang="en-US" i="1" dirty="0" smtClean="0"/>
              <a:t>Reference &amp; User Services Quarterly, 40</a:t>
            </a:r>
            <a:r>
              <a:rPr lang="en-US" dirty="0" smtClean="0"/>
              <a:t>(2), 147-154. Retrieved from http://</a:t>
            </a:r>
            <a:r>
              <a:rPr lang="en-US" dirty="0" err="1" smtClean="0"/>
              <a:t>web.ebscohost.com/ehost/pdfviewer/pdfviewer?sid</a:t>
            </a:r>
            <a:r>
              <a:rPr lang="en-US" dirty="0" smtClean="0"/>
              <a:t>=9ace9ce9-db40-4c15-ac78-0c3624651163%40sessionmgr4003&amp;vid=2&amp;hid=4204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Definition- the way in which information is collected via direct communication comprised of reciprocal exchange (Cohen, </a:t>
            </a:r>
            <a:r>
              <a:rPr lang="en-US" sz="2400" dirty="0" err="1" smtClean="0"/>
              <a:t>Swerdlik</a:t>
            </a:r>
            <a:r>
              <a:rPr lang="en-US" sz="2400" dirty="0" smtClean="0"/>
              <a:t>, &amp; </a:t>
            </a:r>
            <a:r>
              <a:rPr lang="en-US" sz="2400" dirty="0" err="1" smtClean="0"/>
              <a:t>Sturman</a:t>
            </a:r>
            <a:r>
              <a:rPr lang="en-US" sz="2400" dirty="0" smtClean="0"/>
              <a:t>, 2013).</a:t>
            </a:r>
          </a:p>
          <a:p>
            <a:r>
              <a:rPr lang="en-US" sz="2400" dirty="0" smtClean="0"/>
              <a:t>Commonly utilized by</a:t>
            </a:r>
          </a:p>
          <a:p>
            <a:pPr>
              <a:buNone/>
            </a:pPr>
            <a:r>
              <a:rPr lang="en-US" sz="2400" dirty="0" smtClean="0"/>
              <a:t>psychologists to </a:t>
            </a:r>
          </a:p>
          <a:p>
            <a:pPr>
              <a:buNone/>
            </a:pPr>
            <a:r>
              <a:rPr lang="en-US" sz="2400" dirty="0" smtClean="0"/>
              <a:t>collect information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an Interview?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338" y="3472202"/>
            <a:ext cx="4518461" cy="30160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52091" y="6488275"/>
            <a:ext cx="195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‪www.123rf.com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Utilized by psychologists to: </a:t>
            </a:r>
            <a:endParaRPr lang="en-US" sz="2400" dirty="0" smtClean="0"/>
          </a:p>
          <a:p>
            <a:pPr lvl="1"/>
            <a:r>
              <a:rPr lang="en-US" sz="2400" dirty="0" smtClean="0"/>
              <a:t>Diagnose </a:t>
            </a:r>
            <a:endParaRPr lang="en-US" sz="2000" dirty="0" smtClean="0"/>
          </a:p>
          <a:p>
            <a:pPr lvl="1"/>
            <a:r>
              <a:rPr lang="en-US" sz="2400" dirty="0" smtClean="0"/>
              <a:t>Identify matters to be addressed in therapy </a:t>
            </a:r>
            <a:endParaRPr lang="en-US" sz="2000" dirty="0" smtClean="0"/>
          </a:p>
          <a:p>
            <a:pPr lvl="1"/>
            <a:r>
              <a:rPr lang="en-US" sz="2400" dirty="0" smtClean="0"/>
              <a:t>Evaluate clients’ likelihood of hurting themselves or others</a:t>
            </a:r>
            <a:endParaRPr lang="en-US" sz="2000" dirty="0" smtClean="0"/>
          </a:p>
          <a:p>
            <a:pPr lvl="1"/>
            <a:r>
              <a:rPr lang="en-US" sz="2400" dirty="0" smtClean="0"/>
              <a:t>Make diagnostic decisions </a:t>
            </a:r>
            <a:endParaRPr lang="en-US" sz="2000" dirty="0" smtClean="0"/>
          </a:p>
          <a:p>
            <a:pPr lvl="1"/>
            <a:r>
              <a:rPr lang="en-US" sz="2400" dirty="0" smtClean="0"/>
              <a:t>Make treatment decisions </a:t>
            </a:r>
            <a:endParaRPr lang="en-US" sz="2000" dirty="0" smtClean="0"/>
          </a:p>
          <a:p>
            <a:pPr lvl="1"/>
            <a:r>
              <a:rPr lang="en-US" sz="2400" dirty="0" smtClean="0"/>
              <a:t>Make selection decisions </a:t>
            </a:r>
            <a:endParaRPr lang="en-US" sz="2000" dirty="0" smtClean="0"/>
          </a:p>
          <a:p>
            <a:pPr lvl="1"/>
            <a:r>
              <a:rPr lang="en-US" sz="2400" dirty="0" smtClean="0"/>
              <a:t>Make other decisions </a:t>
            </a:r>
            <a:r>
              <a:rPr lang="en-US" dirty="0" smtClean="0"/>
              <a:t>(Cohen, </a:t>
            </a:r>
            <a:r>
              <a:rPr lang="en-US" dirty="0" err="1" smtClean="0"/>
              <a:t>Swerdlik</a:t>
            </a:r>
            <a:r>
              <a:rPr lang="en-US" dirty="0" smtClean="0"/>
              <a:t>, &amp; </a:t>
            </a:r>
            <a:r>
              <a:rPr lang="en-US" dirty="0" err="1" smtClean="0"/>
              <a:t>Sturman</a:t>
            </a:r>
            <a:r>
              <a:rPr lang="en-US" dirty="0" smtClean="0"/>
              <a:t>, 2013).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interview?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in the interviewee’s perception of the interviewer</a:t>
            </a:r>
          </a:p>
          <a:p>
            <a:r>
              <a:rPr lang="en-US" dirty="0" smtClean="0"/>
              <a:t>Appearance should be professional; interviewer should look well-groomed</a:t>
            </a:r>
          </a:p>
          <a:p>
            <a:r>
              <a:rPr lang="en-US" dirty="0" smtClean="0"/>
              <a:t>Interviewer should appear friendly and non-threatening (Florida International University, 2012).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Appearance and Professionalism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488" y="4079855"/>
            <a:ext cx="2685312" cy="21303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62588" y="6210202"/>
            <a:ext cx="1856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‪</a:t>
            </a:r>
            <a:r>
              <a:rPr lang="en-US" dirty="0" err="1" smtClean="0"/>
              <a:t>www.w-z.com</a:t>
            </a: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Body language </a:t>
            </a:r>
            <a:endParaRPr lang="en-US" sz="2000" dirty="0" smtClean="0"/>
          </a:p>
          <a:p>
            <a:pPr lvl="1"/>
            <a:r>
              <a:rPr lang="en-US" sz="2400" dirty="0" smtClean="0"/>
              <a:t>Movements</a:t>
            </a:r>
            <a:endParaRPr lang="en-US" sz="2000" dirty="0" smtClean="0"/>
          </a:p>
          <a:p>
            <a:pPr lvl="1"/>
            <a:r>
              <a:rPr lang="en-US" sz="2400" dirty="0" smtClean="0"/>
              <a:t>Facial expressions in response to the interviewer</a:t>
            </a:r>
            <a:endParaRPr lang="en-US" sz="2000" dirty="0" smtClean="0"/>
          </a:p>
          <a:p>
            <a:pPr lvl="1"/>
            <a:r>
              <a:rPr lang="en-US" sz="2400" dirty="0" smtClean="0"/>
              <a:t>Extent of eye contact </a:t>
            </a:r>
            <a:endParaRPr lang="en-US" sz="2000" dirty="0" smtClean="0"/>
          </a:p>
          <a:p>
            <a:pPr lvl="1"/>
            <a:r>
              <a:rPr lang="en-US" sz="2400" dirty="0" smtClean="0"/>
              <a:t>Apparent willingness to cooperate </a:t>
            </a:r>
            <a:r>
              <a:rPr lang="en-US" sz="2400" dirty="0" smtClean="0">
                <a:solidFill>
                  <a:prstClr val="black"/>
                </a:solidFill>
              </a:rPr>
              <a:t>(Cohen, </a:t>
            </a:r>
            <a:r>
              <a:rPr lang="en-US" sz="2400" dirty="0" err="1" smtClean="0">
                <a:solidFill>
                  <a:prstClr val="black"/>
                </a:solidFill>
              </a:rPr>
              <a:t>Swerdlik</a:t>
            </a:r>
            <a:r>
              <a:rPr lang="en-US" sz="2400" dirty="0" smtClean="0">
                <a:solidFill>
                  <a:prstClr val="black"/>
                </a:solidFill>
              </a:rPr>
              <a:t>, &amp; </a:t>
            </a:r>
            <a:r>
              <a:rPr lang="en-US" sz="2400" dirty="0" err="1" smtClean="0">
                <a:solidFill>
                  <a:prstClr val="black"/>
                </a:solidFill>
              </a:rPr>
              <a:t>Sturman</a:t>
            </a:r>
            <a:r>
              <a:rPr lang="en-US" sz="2400" dirty="0" smtClean="0">
                <a:solidFill>
                  <a:prstClr val="black"/>
                </a:solidFill>
              </a:rPr>
              <a:t>, 2013). 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Nonverbal Communication Elements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413" y="3915770"/>
            <a:ext cx="4092263" cy="23574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9311" y="6273269"/>
            <a:ext cx="3034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‪</a:t>
            </a:r>
            <a:r>
              <a:rPr lang="en-US" dirty="0" err="1" smtClean="0"/>
              <a:t>blog.readytomanage.com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General reaction to the demands of the interview</a:t>
            </a:r>
          </a:p>
          <a:p>
            <a:pPr lvl="1"/>
            <a:r>
              <a:rPr lang="en-US" sz="2400" dirty="0" smtClean="0"/>
              <a:t>How interviewee is dressed </a:t>
            </a:r>
          </a:p>
          <a:p>
            <a:pPr lvl="2"/>
            <a:r>
              <a:rPr lang="en-US" sz="2400" dirty="0" smtClean="0"/>
              <a:t>Sloppy versus neat </a:t>
            </a:r>
          </a:p>
          <a:p>
            <a:pPr lvl="2"/>
            <a:r>
              <a:rPr lang="en-US" sz="2400" dirty="0" smtClean="0"/>
              <a:t>Inappropriate versus appropriate (Cohen, </a:t>
            </a:r>
            <a:r>
              <a:rPr lang="en-US" sz="2400" dirty="0" err="1" smtClean="0"/>
              <a:t>Swerdlik</a:t>
            </a:r>
            <a:r>
              <a:rPr lang="en-US" sz="2400" dirty="0" smtClean="0"/>
              <a:t>, &amp; </a:t>
            </a:r>
            <a:r>
              <a:rPr lang="en-US" sz="2400" dirty="0" err="1" smtClean="0"/>
              <a:t>Sturman</a:t>
            </a:r>
            <a:r>
              <a:rPr lang="en-US" sz="2400" dirty="0" smtClean="0"/>
              <a:t>, 2013). </a:t>
            </a:r>
          </a:p>
          <a:p>
            <a:pPr lvl="1"/>
            <a:r>
              <a:rPr lang="en-US" sz="2400" dirty="0" smtClean="0"/>
              <a:t>Phone</a:t>
            </a:r>
          </a:p>
          <a:p>
            <a:pPr lvl="2"/>
            <a:r>
              <a:rPr lang="en-US" sz="2400" dirty="0" smtClean="0"/>
              <a:t>Voice pitch</a:t>
            </a:r>
          </a:p>
          <a:p>
            <a:pPr lvl="2"/>
            <a:r>
              <a:rPr lang="en-US" sz="2400" dirty="0" smtClean="0"/>
              <a:t>Extent to which particular questions precipitate long pauses or signs of emotion in response (Cohen, </a:t>
            </a:r>
            <a:r>
              <a:rPr lang="en-US" sz="2400" dirty="0" err="1" smtClean="0"/>
              <a:t>Swerdlik</a:t>
            </a:r>
            <a:r>
              <a:rPr lang="en-US" sz="2400" dirty="0" smtClean="0"/>
              <a:t>, &amp; </a:t>
            </a:r>
            <a:r>
              <a:rPr lang="en-US" sz="2400" dirty="0" err="1" smtClean="0"/>
              <a:t>Sturman</a:t>
            </a:r>
            <a:r>
              <a:rPr lang="en-US" sz="2400" dirty="0" smtClean="0"/>
              <a:t>, 2013).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Nonverbal Communication Elements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Respect, empathy, and genuineness should be communicated</a:t>
            </a:r>
          </a:p>
          <a:p>
            <a:pPr lvl="0"/>
            <a:r>
              <a:rPr lang="en-US" dirty="0" smtClean="0"/>
              <a:t>Acceptance should be demonstrated (Florida International University, 2012). </a:t>
            </a:r>
          </a:p>
          <a:p>
            <a:pPr lvl="0"/>
            <a:r>
              <a:rPr lang="en-US" dirty="0" smtClean="0"/>
              <a:t>Begin with open-ended questions </a:t>
            </a:r>
            <a:r>
              <a:rPr lang="en-US" sz="2800" dirty="0" smtClean="0"/>
              <a:t>(Cohen, </a:t>
            </a:r>
            <a:r>
              <a:rPr lang="en-US" sz="2800" dirty="0" err="1" smtClean="0"/>
              <a:t>Swerdlik</a:t>
            </a:r>
            <a:r>
              <a:rPr lang="en-US" sz="2800" dirty="0" smtClean="0"/>
              <a:t>, &amp; </a:t>
            </a:r>
            <a:r>
              <a:rPr lang="en-US" sz="2800" dirty="0" err="1" smtClean="0"/>
              <a:t>Sturman</a:t>
            </a:r>
            <a:r>
              <a:rPr lang="en-US" sz="2800" dirty="0" smtClean="0"/>
              <a:t>, 2013).</a:t>
            </a:r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Verbal Communication Elements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293" y="4180970"/>
            <a:ext cx="4285507" cy="22588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38727" y="6439789"/>
            <a:ext cx="2862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‪</a:t>
            </a:r>
            <a:r>
              <a:rPr lang="en-US" dirty="0" err="1" smtClean="0"/>
              <a:t>www.rightattitudes.com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Follow with closed-ended questions (Cohen, </a:t>
            </a:r>
            <a:r>
              <a:rPr lang="en-US" sz="2400" dirty="0" err="1" smtClean="0"/>
              <a:t>Swerdlik</a:t>
            </a:r>
            <a:r>
              <a:rPr lang="en-US" sz="2400" dirty="0" smtClean="0"/>
              <a:t>, &amp; </a:t>
            </a:r>
            <a:r>
              <a:rPr lang="en-US" sz="2400" dirty="0" err="1" smtClean="0"/>
              <a:t>Sturman</a:t>
            </a:r>
            <a:r>
              <a:rPr lang="en-US" sz="2400" dirty="0" smtClean="0"/>
              <a:t>, 2013).</a:t>
            </a:r>
          </a:p>
          <a:p>
            <a:r>
              <a:rPr lang="en-US" sz="2400" dirty="0" smtClean="0"/>
              <a:t>Include</a:t>
            </a:r>
          </a:p>
          <a:p>
            <a:pPr lvl="1"/>
            <a:r>
              <a:rPr lang="en-US" sz="2400" dirty="0" smtClean="0"/>
              <a:t>Statements of understanding </a:t>
            </a:r>
          </a:p>
          <a:p>
            <a:pPr lvl="1"/>
            <a:r>
              <a:rPr lang="en-US" sz="2400" dirty="0" smtClean="0"/>
              <a:t>Frequent statements of summarization (Cohen, </a:t>
            </a:r>
            <a:r>
              <a:rPr lang="en-US" sz="2400" dirty="0" err="1" smtClean="0"/>
              <a:t>Swerdlik</a:t>
            </a:r>
            <a:r>
              <a:rPr lang="en-US" sz="2400" dirty="0" smtClean="0"/>
              <a:t>, &amp; </a:t>
            </a:r>
            <a:r>
              <a:rPr lang="en-US" sz="2400" dirty="0" err="1" smtClean="0"/>
              <a:t>Sturman</a:t>
            </a:r>
            <a:r>
              <a:rPr lang="en-US" sz="2400" dirty="0" smtClean="0"/>
              <a:t>, 2013)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Verbal Communication Elements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691" y="3763961"/>
            <a:ext cx="3455109" cy="2436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39024" y="6200408"/>
            <a:ext cx="2036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‪</a:t>
            </a:r>
            <a:r>
              <a:rPr lang="en-US" dirty="0" err="1" smtClean="0"/>
              <a:t>blog.bizeso.com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7720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Build rapport </a:t>
            </a:r>
          </a:p>
          <a:p>
            <a:pPr lvl="1"/>
            <a:r>
              <a:rPr lang="en-US" dirty="0" smtClean="0"/>
              <a:t>Provide the interviewee with information regarding the role of the interviewer and a description of the agency</a:t>
            </a:r>
          </a:p>
          <a:p>
            <a:pPr lvl="1"/>
            <a:r>
              <a:rPr lang="en-US" dirty="0" smtClean="0"/>
              <a:t>Show respect for the cultural beliefs of the interviewee</a:t>
            </a:r>
          </a:p>
          <a:p>
            <a:pPr lvl="1"/>
            <a:r>
              <a:rPr lang="en-US" dirty="0" smtClean="0"/>
              <a:t>Provide an environment to allow for expression of feelings </a:t>
            </a:r>
          </a:p>
          <a:p>
            <a:pPr lvl="1"/>
            <a:r>
              <a:rPr lang="en-US" dirty="0" smtClean="0"/>
              <a:t>Acknowledge and address the feelings of interviewees (Florida International University, 2012).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Begin an Interview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2052</TotalTime>
  <Words>645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Lucida Sans Unicode</vt:lpstr>
      <vt:lpstr>Verdana</vt:lpstr>
      <vt:lpstr>Wingdings 2</vt:lpstr>
      <vt:lpstr>Wingdings 3</vt:lpstr>
      <vt:lpstr>Concourse</vt:lpstr>
      <vt:lpstr>Interviewing</vt:lpstr>
      <vt:lpstr>What is an Interview?  </vt:lpstr>
      <vt:lpstr>What is an interview? </vt:lpstr>
      <vt:lpstr>Appearance and Professionalism</vt:lpstr>
      <vt:lpstr>Nonverbal Communication Elements </vt:lpstr>
      <vt:lpstr>Nonverbal Communication Elements</vt:lpstr>
      <vt:lpstr>Verbal Communication Elements  </vt:lpstr>
      <vt:lpstr>Verbal Communication Elements</vt:lpstr>
      <vt:lpstr>How to Begin an Interview  </vt:lpstr>
      <vt:lpstr>How to Begin an Interview</vt:lpstr>
      <vt:lpstr>How to End an Interview  </vt:lpstr>
      <vt:lpstr>How to Ask Questions  </vt:lpstr>
      <vt:lpstr>How Not to Ask Questions</vt:lpstr>
      <vt:lpstr>Follow-Up Questions </vt:lpstr>
      <vt:lpstr>References</vt:lpstr>
    </vt:vector>
  </TitlesOfParts>
  <Company>Liberty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Interviewing</dc:title>
  <dc:creator>Ashley Clack</dc:creator>
  <cp:lastModifiedBy>Owner</cp:lastModifiedBy>
  <cp:revision>3</cp:revision>
  <dcterms:created xsi:type="dcterms:W3CDTF">2013-12-10T03:29:03Z</dcterms:created>
  <dcterms:modified xsi:type="dcterms:W3CDTF">2015-12-14T05:26:34Z</dcterms:modified>
</cp:coreProperties>
</file>